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  <p:sldMasterId id="2147483673" r:id="rId3"/>
  </p:sldMasterIdLst>
  <p:notesMasterIdLst>
    <p:notesMasterId r:id="rId35"/>
  </p:notesMasterIdLst>
  <p:handoutMasterIdLst>
    <p:handoutMasterId r:id="rId36"/>
  </p:handoutMasterIdLst>
  <p:sldIdLst>
    <p:sldId id="394" r:id="rId4"/>
    <p:sldId id="395" r:id="rId5"/>
    <p:sldId id="491" r:id="rId6"/>
    <p:sldId id="496" r:id="rId7"/>
    <p:sldId id="497" r:id="rId8"/>
    <p:sldId id="498" r:id="rId9"/>
    <p:sldId id="499" r:id="rId10"/>
    <p:sldId id="501" r:id="rId11"/>
    <p:sldId id="502" r:id="rId12"/>
    <p:sldId id="503" r:id="rId13"/>
    <p:sldId id="504" r:id="rId14"/>
    <p:sldId id="492" r:id="rId15"/>
    <p:sldId id="493" r:id="rId16"/>
    <p:sldId id="513" r:id="rId17"/>
    <p:sldId id="516" r:id="rId18"/>
    <p:sldId id="517" r:id="rId19"/>
    <p:sldId id="518" r:id="rId20"/>
    <p:sldId id="506" r:id="rId21"/>
    <p:sldId id="505" r:id="rId22"/>
    <p:sldId id="507" r:id="rId23"/>
    <p:sldId id="508" r:id="rId24"/>
    <p:sldId id="509" r:id="rId25"/>
    <p:sldId id="512" r:id="rId26"/>
    <p:sldId id="511" r:id="rId27"/>
    <p:sldId id="510" r:id="rId28"/>
    <p:sldId id="495" r:id="rId29"/>
    <p:sldId id="519" r:id="rId30"/>
    <p:sldId id="488" r:id="rId31"/>
    <p:sldId id="442" r:id="rId32"/>
    <p:sldId id="352" r:id="rId33"/>
    <p:sldId id="393" r:id="rId34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DC9E"/>
    <a:srgbClr val="FBEEDC"/>
    <a:srgbClr val="FBEEC9"/>
    <a:srgbClr val="603A14"/>
    <a:srgbClr val="E85C0E"/>
    <a:srgbClr val="BAB398"/>
    <a:srgbClr val="ADA485"/>
    <a:srgbClr val="C6C0AA"/>
    <a:srgbClr val="663606"/>
    <a:srgbClr val="663106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814" autoAdjust="0"/>
    <p:restoredTop sz="94595" autoAdjust="0"/>
  </p:normalViewPr>
  <p:slideViewPr>
    <p:cSldViewPr>
      <p:cViewPr varScale="1">
        <p:scale>
          <a:sx n="79" d="100"/>
          <a:sy n="79" d="100"/>
        </p:scale>
        <p:origin x="734" y="62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theme" Target="theme/theme1.xml"/><Relationship Id="rId3" Type="http://schemas.openxmlformats.org/officeDocument/2006/relationships/slideMaster" Target="slideMasters/slideMaster2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28-Jun-16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28-Jun-16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7554096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5694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29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92770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4122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7620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28-Jun-16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27604065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28-Jun-16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617887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102855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425245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613940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9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28-Jun-16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28-Jun-16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0285204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8.png"/><Relationship Id="rId4" Type="http://schemas.openxmlformats.org/officeDocument/2006/relationships/hyperlink" Target="http://creativecommons.org/licenses/by-nc-sa/4.0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://www.jetbrains.com/phpstorm/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ptana.com/" TargetMode="External"/><Relationship Id="rId2" Type="http://schemas.openxmlformats.org/officeDocument/2006/relationships/hyperlink" Target="http://www.eclipse.org/pdt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https://xdebug.org/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hyperlink" Target="http://komfo.com/" TargetMode="External"/><Relationship Id="rId13" Type="http://schemas.openxmlformats.org/officeDocument/2006/relationships/image" Target="../media/image54.png"/><Relationship Id="rId18" Type="http://schemas.openxmlformats.org/officeDocument/2006/relationships/hyperlink" Target="http://netpeak.bg/" TargetMode="External"/><Relationship Id="rId3" Type="http://schemas.openxmlformats.org/officeDocument/2006/relationships/hyperlink" Target="https://softuni.bg/courses/software-technologies" TargetMode="External"/><Relationship Id="rId21" Type="http://schemas.openxmlformats.org/officeDocument/2006/relationships/image" Target="../media/image58.png"/><Relationship Id="rId7" Type="http://schemas.openxmlformats.org/officeDocument/2006/relationships/image" Target="../media/image51.png"/><Relationship Id="rId12" Type="http://schemas.openxmlformats.org/officeDocument/2006/relationships/hyperlink" Target="http://www.softwaregroup-bg.com/" TargetMode="External"/><Relationship Id="rId17" Type="http://schemas.openxmlformats.org/officeDocument/2006/relationships/image" Target="../media/image56.png"/><Relationship Id="rId2" Type="http://schemas.openxmlformats.org/officeDocument/2006/relationships/notesSlide" Target="../notesSlides/notesSlide4.xml"/><Relationship Id="rId16" Type="http://schemas.openxmlformats.org/officeDocument/2006/relationships/hyperlink" Target="http://www.infragistics.com/" TargetMode="External"/><Relationship Id="rId20" Type="http://schemas.openxmlformats.org/officeDocument/2006/relationships/hyperlink" Target="http://www.superhosting.bg/" TargetMode="External"/><Relationship Id="rId1" Type="http://schemas.openxmlformats.org/officeDocument/2006/relationships/slideLayout" Target="../slideLayouts/slideLayout9.xml"/><Relationship Id="rId6" Type="http://schemas.openxmlformats.org/officeDocument/2006/relationships/hyperlink" Target="http://xs-software.com/" TargetMode="External"/><Relationship Id="rId11" Type="http://schemas.openxmlformats.org/officeDocument/2006/relationships/image" Target="../media/image53.png"/><Relationship Id="rId5" Type="http://schemas.openxmlformats.org/officeDocument/2006/relationships/image" Target="../media/image50.png"/><Relationship Id="rId15" Type="http://schemas.openxmlformats.org/officeDocument/2006/relationships/image" Target="../media/image55.png"/><Relationship Id="rId10" Type="http://schemas.openxmlformats.org/officeDocument/2006/relationships/hyperlink" Target="http://smartit.bg/" TargetMode="External"/><Relationship Id="rId19" Type="http://schemas.openxmlformats.org/officeDocument/2006/relationships/image" Target="../media/image57.png"/><Relationship Id="rId4" Type="http://schemas.openxmlformats.org/officeDocument/2006/relationships/hyperlink" Target="http://www.luxoft.com/" TargetMode="External"/><Relationship Id="rId9" Type="http://schemas.openxmlformats.org/officeDocument/2006/relationships/image" Target="../media/image52.png"/><Relationship Id="rId14" Type="http://schemas.openxmlformats.org/officeDocument/2006/relationships/hyperlink" Target="http://www.indeavr.com/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62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6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60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Relationship Id="rId14" Type="http://schemas.openxmlformats.org/officeDocument/2006/relationships/image" Target="../media/image6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hyperlink" Target="https://www.apachefriends.org/download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351212" y="680828"/>
            <a:ext cx="8125251" cy="1171552"/>
          </a:xfrm>
        </p:spPr>
        <p:txBody>
          <a:bodyPr>
            <a:normAutofit/>
          </a:bodyPr>
          <a:lstStyle/>
          <a:p>
            <a:r>
              <a:rPr lang="en-US" dirty="0"/>
              <a:t>XAMPP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351212" y="1919484"/>
            <a:ext cx="8125251" cy="1357116"/>
          </a:xfrm>
        </p:spPr>
        <p:txBody>
          <a:bodyPr>
            <a:normAutofit/>
          </a:bodyPr>
          <a:lstStyle/>
          <a:p>
            <a:r>
              <a:rPr lang="en-US" dirty="0"/>
              <a:t>Setup a PHP + MySQL</a:t>
            </a:r>
            <a:br>
              <a:rPr lang="en-US" dirty="0"/>
            </a:br>
            <a:r>
              <a:rPr lang="en-US" dirty="0"/>
              <a:t>Development Environment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604899"/>
            <a:ext cx="3187613" cy="525135"/>
          </a:xfrm>
        </p:spPr>
        <p:txBody>
          <a:bodyPr/>
          <a:lstStyle/>
          <a:p>
            <a:r>
              <a:rPr lang="en-US" noProof="1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5074798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479925"/>
            <a:ext cx="3187613" cy="382788"/>
          </a:xfrm>
        </p:spPr>
        <p:txBody>
          <a:bodyPr/>
          <a:lstStyle/>
          <a:p>
            <a:r>
              <a:rPr lang="en-US" sz="2000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820446"/>
            <a:ext cx="3187613" cy="351754"/>
          </a:xfrm>
        </p:spPr>
        <p:txBody>
          <a:bodyPr/>
          <a:lstStyle/>
          <a:p>
            <a:r>
              <a:rPr lang="en-US" sz="1800" dirty="0">
                <a:hlinkClick r:id="rId3"/>
              </a:rPr>
              <a:t>http://softuni.bg</a:t>
            </a:r>
            <a:endParaRPr lang="en-US" sz="1800" dirty="0"/>
          </a:p>
        </p:txBody>
      </p:sp>
      <p:pic>
        <p:nvPicPr>
          <p:cNvPr id="1028" name="Picture 4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30488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752600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4" name="Picture 13" descr="http://softuni.bg" title="SoftUni Code Wizard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579812" y="3811842"/>
            <a:ext cx="2133598" cy="234148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rot="576164">
            <a:off x="5169851" y="3813285"/>
            <a:ext cx="1168910" cy="4090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XAMPP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31031" y="3798692"/>
            <a:ext cx="4706520" cy="2328874"/>
          </a:xfrm>
          <a:prstGeom prst="roundRect">
            <a:avLst>
              <a:gd name="adj" fmla="val 2883"/>
            </a:avLst>
          </a:prstGeom>
        </p:spPr>
      </p:pic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3600" dirty="0"/>
              <a:t>Apache configuration file (</a:t>
            </a:r>
            <a:r>
              <a:rPr lang="en-US" sz="36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httpd.conf</a:t>
            </a:r>
            <a:r>
              <a:rPr lang="en-US" sz="3600" dirty="0"/>
              <a:t>)</a:t>
            </a:r>
          </a:p>
          <a:p>
            <a:pPr lvl="1">
              <a:lnSpc>
                <a:spcPct val="120000"/>
              </a:lnSpc>
            </a:pPr>
            <a:r>
              <a:rPr lang="en-US" sz="3600" b="1" noProof="1">
                <a:solidFill>
                  <a:srgbClr val="F3BE60"/>
                </a:solidFill>
              </a:rPr>
              <a:t>.\apache\conf\httpd.conf</a:t>
            </a:r>
            <a:endParaRPr lang="en-US" sz="3600" noProof="1">
              <a:solidFill>
                <a:srgbClr val="F3BE60"/>
              </a:solidFill>
            </a:endParaRPr>
          </a:p>
          <a:p>
            <a:pPr>
              <a:lnSpc>
                <a:spcPct val="120000"/>
              </a:lnSpc>
            </a:pPr>
            <a:r>
              <a:rPr lang="en-US" sz="3600" dirty="0"/>
              <a:t>PHP configuration file (</a:t>
            </a:r>
            <a:r>
              <a:rPr lang="en-US" sz="36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php.ini</a:t>
            </a:r>
            <a:r>
              <a:rPr lang="en-US" sz="3600" dirty="0"/>
              <a:t>):</a:t>
            </a:r>
          </a:p>
          <a:p>
            <a:pPr lvl="1">
              <a:lnSpc>
                <a:spcPct val="120000"/>
              </a:lnSpc>
            </a:pPr>
            <a:r>
              <a:rPr lang="en-US" sz="3600" b="1" noProof="1">
                <a:solidFill>
                  <a:srgbClr val="F3BE60"/>
                </a:solidFill>
              </a:rPr>
              <a:t>.\apache\bin\php.ini</a:t>
            </a:r>
            <a:endParaRPr lang="en-US" sz="3600" noProof="1">
              <a:solidFill>
                <a:srgbClr val="F3BE60"/>
              </a:solidFill>
            </a:endParaRPr>
          </a:p>
          <a:p>
            <a:pPr>
              <a:lnSpc>
                <a:spcPct val="120000"/>
              </a:lnSpc>
            </a:pPr>
            <a:r>
              <a:rPr lang="en-US" sz="3600" dirty="0"/>
              <a:t>MySQL configuration file (</a:t>
            </a:r>
            <a:r>
              <a:rPr lang="en-US" sz="36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my.cnf</a:t>
            </a:r>
            <a:r>
              <a:rPr lang="en-US" sz="3600" dirty="0"/>
              <a:t>):</a:t>
            </a:r>
          </a:p>
          <a:p>
            <a:pPr lvl="1">
              <a:lnSpc>
                <a:spcPct val="120000"/>
              </a:lnSpc>
            </a:pPr>
            <a:r>
              <a:rPr lang="en-US" sz="3600" noProof="1">
                <a:solidFill>
                  <a:srgbClr val="F3BE60"/>
                </a:solidFill>
              </a:rPr>
              <a:t>.</a:t>
            </a:r>
            <a:r>
              <a:rPr lang="en-US" sz="3600" b="1" noProof="1">
                <a:solidFill>
                  <a:srgbClr val="F3BE60"/>
                </a:solidFill>
              </a:rPr>
              <a:t>\mysql\bin\my.cnf</a:t>
            </a:r>
            <a:endParaRPr lang="en-US" sz="3600" noProof="1">
              <a:solidFill>
                <a:srgbClr val="F3BE6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XAMPP Configuration Files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9786" y="4309126"/>
            <a:ext cx="1863074" cy="1863074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8685212" y="1371600"/>
            <a:ext cx="2784438" cy="2514600"/>
            <a:chOff x="8968301" y="1160947"/>
            <a:chExt cx="2460111" cy="2221703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968301" y="1160947"/>
              <a:ext cx="1020520" cy="356372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975612" y="1543050"/>
              <a:ext cx="2452800" cy="1839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166112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4814920"/>
            <a:ext cx="8938472" cy="820600"/>
          </a:xfrm>
        </p:spPr>
        <p:txBody>
          <a:bodyPr/>
          <a:lstStyle/>
          <a:p>
            <a:r>
              <a:rPr lang="en-US" dirty="0"/>
              <a:t>MySQL and </a:t>
            </a:r>
            <a:r>
              <a:rPr lang="en-US" noProof="1"/>
              <a:t>phpMyAdmin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446212" y="5712544"/>
            <a:ext cx="8938472" cy="688256"/>
          </a:xfrm>
        </p:spPr>
        <p:txBody>
          <a:bodyPr/>
          <a:lstStyle/>
          <a:p>
            <a:r>
              <a:rPr lang="en-US" dirty="0"/>
              <a:t>Playing with MySQL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8083" y="1293134"/>
            <a:ext cx="5234730" cy="3082738"/>
          </a:xfrm>
          <a:prstGeom prst="roundRect">
            <a:avLst>
              <a:gd name="adj" fmla="val 1631"/>
            </a:avLst>
          </a:prstGeom>
        </p:spPr>
      </p:pic>
    </p:spTree>
    <p:extLst>
      <p:ext uri="{BB962C8B-B14F-4D97-AF65-F5344CB8AC3E}">
        <p14:creationId xmlns:p14="http://schemas.microsoft.com/office/powerpoint/2010/main" val="13092731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MySQL (</a:t>
            </a:r>
            <a:r>
              <a:rPr lang="en-US" noProof="1"/>
              <a:t>MariaDB</a:t>
            </a:r>
            <a:r>
              <a:rPr lang="en-US" dirty="0"/>
              <a:t>) in bundled as module in XAMPP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MySQL in XAMPP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8436" y="2021668"/>
            <a:ext cx="6708776" cy="4346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3450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phpMyAdmin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2162" y="1181912"/>
            <a:ext cx="7918450" cy="5194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2649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4572000"/>
            <a:ext cx="8938472" cy="820600"/>
          </a:xfrm>
        </p:spPr>
        <p:txBody>
          <a:bodyPr/>
          <a:lstStyle/>
          <a:p>
            <a:r>
              <a:rPr lang="en-US" dirty="0"/>
              <a:t>PHP IDEs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446212" y="5526368"/>
            <a:ext cx="8938472" cy="719034"/>
          </a:xfrm>
        </p:spPr>
        <p:txBody>
          <a:bodyPr/>
          <a:lstStyle/>
          <a:p>
            <a:r>
              <a:rPr lang="en-US" dirty="0"/>
              <a:t>PHP Storm, </a:t>
            </a:r>
            <a:r>
              <a:rPr lang="en-US" noProof="1"/>
              <a:t>NetBeans, Eclipse, …</a:t>
            </a:r>
            <a:endParaRPr lang="en-US" dirty="0"/>
          </a:p>
        </p:txBody>
      </p:sp>
      <p:pic>
        <p:nvPicPr>
          <p:cNvPr id="8198" name="Picture 6" descr="http://www.faceyspacey.com/images/article-images/netbeans-log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6505" y="2638426"/>
            <a:ext cx="2961407" cy="1628775"/>
          </a:xfrm>
          <a:prstGeom prst="roundRect">
            <a:avLst>
              <a:gd name="adj" fmla="val 5801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3694" y="1203025"/>
            <a:ext cx="4167928" cy="2593842"/>
          </a:xfrm>
          <a:prstGeom prst="roundRect">
            <a:avLst>
              <a:gd name="adj" fmla="val 1821"/>
            </a:avLst>
          </a:prstGeom>
          <a:noFill/>
          <a:ln>
            <a:solidFill>
              <a:schemeClr val="tx2">
                <a:lumMod val="25000"/>
              </a:schemeClr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6049" y="2486025"/>
            <a:ext cx="2133600" cy="1933575"/>
          </a:xfrm>
          <a:prstGeom prst="roundRect">
            <a:avLst>
              <a:gd name="adj" fmla="val 5801"/>
            </a:avLst>
          </a:prstGeom>
          <a:noFill/>
        </p:spPr>
      </p:pic>
    </p:spTree>
    <p:extLst>
      <p:ext uri="{BB962C8B-B14F-4D97-AF65-F5344CB8AC3E}">
        <p14:creationId xmlns:p14="http://schemas.microsoft.com/office/powerpoint/2010/main" val="6174756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6208799" cy="5570355"/>
          </a:xfrm>
        </p:spPr>
        <p:txBody>
          <a:bodyPr/>
          <a:lstStyle/>
          <a:p>
            <a:r>
              <a:rPr lang="en-US" dirty="0"/>
              <a:t>PHP Storm</a:t>
            </a:r>
          </a:p>
          <a:p>
            <a:pPr lvl="1"/>
            <a:r>
              <a:rPr lang="en-US" dirty="0"/>
              <a:t>Powerful PHP IDE</a:t>
            </a:r>
          </a:p>
          <a:p>
            <a:pPr lvl="1"/>
            <a:r>
              <a:rPr lang="en-US" dirty="0"/>
              <a:t>By </a:t>
            </a:r>
            <a:r>
              <a:rPr lang="en-US" noProof="1"/>
              <a:t>JetBrains</a:t>
            </a:r>
            <a:r>
              <a:rPr lang="en-US" dirty="0"/>
              <a:t>, paid product</a:t>
            </a:r>
          </a:p>
          <a:p>
            <a:pPr lvl="1"/>
            <a:r>
              <a:rPr lang="en-US" dirty="0"/>
              <a:t>Built-in Web server for simplified configuration</a:t>
            </a:r>
          </a:p>
          <a:p>
            <a:pPr lvl="1"/>
            <a:r>
              <a:rPr lang="en-US" dirty="0"/>
              <a:t>Easy to install and configure</a:t>
            </a:r>
          </a:p>
          <a:p>
            <a:pPr lvl="1"/>
            <a:r>
              <a:rPr lang="en-US" dirty="0"/>
              <a:t>Debugger (</a:t>
            </a:r>
            <a:r>
              <a:rPr lang="en-US" noProof="1"/>
              <a:t>XDebug</a:t>
            </a:r>
            <a:r>
              <a:rPr lang="en-US" dirty="0"/>
              <a:t> support)</a:t>
            </a:r>
          </a:p>
          <a:p>
            <a:pPr lvl="1"/>
            <a:r>
              <a:rPr lang="en-US" dirty="0">
                <a:hlinkClick r:id="rId2"/>
              </a:rPr>
              <a:t>http://jetbrains.com/phpstorm/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PHP Storm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0968" y="1676400"/>
            <a:ext cx="5033644" cy="3940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4086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7046999" cy="5570355"/>
          </a:xfrm>
        </p:spPr>
        <p:txBody>
          <a:bodyPr/>
          <a:lstStyle/>
          <a:p>
            <a:r>
              <a:rPr lang="en-US" dirty="0"/>
              <a:t>The NetBeans IDE fully supports PHP</a:t>
            </a:r>
          </a:p>
          <a:p>
            <a:pPr lvl="1"/>
            <a:r>
              <a:rPr lang="en-US" dirty="0"/>
              <a:t>Free</a:t>
            </a:r>
            <a:r>
              <a:rPr lang="bg-BG" dirty="0"/>
              <a:t>, </a:t>
            </a:r>
            <a:r>
              <a:rPr lang="en-US" dirty="0"/>
              <a:t>open-source IDE</a:t>
            </a:r>
          </a:p>
          <a:p>
            <a:pPr lvl="1"/>
            <a:r>
              <a:rPr lang="en-US" dirty="0"/>
              <a:t>PHP code editor</a:t>
            </a:r>
          </a:p>
          <a:p>
            <a:pPr lvl="1"/>
            <a:r>
              <a:rPr lang="en-US" dirty="0"/>
              <a:t>Debugger (through </a:t>
            </a:r>
            <a:r>
              <a:rPr lang="en-US" noProof="1"/>
              <a:t>XDebug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Server integration</a:t>
            </a:r>
          </a:p>
          <a:p>
            <a:pPr lvl="1"/>
            <a:r>
              <a:rPr lang="en-US" dirty="0"/>
              <a:t>Frameworks support:</a:t>
            </a:r>
          </a:p>
          <a:p>
            <a:pPr lvl="2"/>
            <a:r>
              <a:rPr lang="en-US" dirty="0"/>
              <a:t>Symfony2, </a:t>
            </a:r>
            <a:r>
              <a:rPr lang="en-US" noProof="1"/>
              <a:t>Zend</a:t>
            </a:r>
          </a:p>
          <a:p>
            <a:pPr lvl="1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NetBeans for PHP</a:t>
            </a:r>
          </a:p>
        </p:txBody>
      </p:sp>
      <p:pic>
        <p:nvPicPr>
          <p:cNvPr id="3074" name="Picture 2" descr="http://www.shinephp.com/wp-content/uploads/2009/10/netbeans-as-i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4129" y="2236110"/>
            <a:ext cx="5374283" cy="3931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60477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Eclipse platform provides solid PHP development support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PDT</a:t>
            </a:r>
            <a:r>
              <a:rPr lang="en-US" dirty="0"/>
              <a:t> – PHP Development Tools</a:t>
            </a:r>
          </a:p>
          <a:p>
            <a:pPr lvl="1"/>
            <a:r>
              <a:rPr lang="en-US" dirty="0"/>
              <a:t>Write PHP code, Web server integration, debugging (</a:t>
            </a:r>
            <a:r>
              <a:rPr lang="en-US" noProof="1"/>
              <a:t>XDebug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Free, open-source: </a:t>
            </a:r>
            <a:r>
              <a:rPr lang="en-US" dirty="0">
                <a:hlinkClick r:id="rId2"/>
              </a:rPr>
              <a:t>http://www.eclipse.org/pdt/</a:t>
            </a:r>
            <a:endParaRPr lang="en-US" dirty="0"/>
          </a:p>
          <a:p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Aptana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Studio</a:t>
            </a:r>
          </a:p>
          <a:p>
            <a:pPr lvl="1"/>
            <a:r>
              <a:rPr lang="en-US" dirty="0"/>
              <a:t>Eclipse-based IDE for PHP, Ruby, Python</a:t>
            </a:r>
          </a:p>
          <a:p>
            <a:pPr lvl="1"/>
            <a:r>
              <a:rPr lang="en-US" dirty="0"/>
              <a:t>Supports also HTML, CSS, JavaScript</a:t>
            </a:r>
          </a:p>
          <a:p>
            <a:pPr lvl="1"/>
            <a:r>
              <a:rPr lang="en-US" dirty="0"/>
              <a:t>Open-source: </a:t>
            </a:r>
            <a:r>
              <a:rPr lang="en-US" dirty="0">
                <a:hlinkClick r:id="rId3"/>
              </a:rPr>
              <a:t>http://www.aptana.com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Eclipse PDT / </a:t>
            </a:r>
            <a:r>
              <a:rPr lang="en-US" noProof="1"/>
              <a:t>Aptana</a:t>
            </a:r>
            <a:r>
              <a:rPr lang="en-US" dirty="0"/>
              <a:t> Studio</a:t>
            </a:r>
            <a:endParaRPr lang="en-US" noProof="1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7552" y="4114800"/>
            <a:ext cx="3919460" cy="223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2815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4972456"/>
            <a:ext cx="8938472" cy="820600"/>
          </a:xfrm>
        </p:spPr>
        <p:txBody>
          <a:bodyPr/>
          <a:lstStyle/>
          <a:p>
            <a:r>
              <a:rPr lang="en-US" dirty="0"/>
              <a:t>Debugging PHP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446212" y="5827656"/>
            <a:ext cx="8938472" cy="719034"/>
          </a:xfrm>
        </p:spPr>
        <p:txBody>
          <a:bodyPr/>
          <a:lstStyle/>
          <a:p>
            <a:r>
              <a:rPr lang="en-US" dirty="0"/>
              <a:t>Setup </a:t>
            </a:r>
            <a:r>
              <a:rPr lang="en-US" noProof="1"/>
              <a:t>XDebug</a:t>
            </a:r>
            <a:r>
              <a:rPr lang="en-US" dirty="0"/>
              <a:t> for PHP Debugging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2284412" y="762000"/>
            <a:ext cx="6586249" cy="3924465"/>
            <a:chOff x="3324423" y="914400"/>
            <a:chExt cx="6586249" cy="3924465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24423" y="914400"/>
              <a:ext cx="5182049" cy="3810330"/>
            </a:xfrm>
            <a:prstGeom prst="rect">
              <a:avLst/>
            </a:prstGeom>
          </p:spPr>
        </p:pic>
        <p:pic>
          <p:nvPicPr>
            <p:cNvPr id="2056" name="Picture 8" descr="http://www.freeiconsweb.com/Freeicons/hexapod/Bug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35316" y="1828800"/>
              <a:ext cx="1168896" cy="1295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 descr="http://icons.iconarchive.com/icons/custom-icon-design/flatastic-1/512/search-icon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00096" y="1328289"/>
              <a:ext cx="3510576" cy="35105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4978636" y="2819400"/>
              <a:ext cx="1219200" cy="1221425"/>
            </a:xfrm>
            <a:prstGeom prst="rect">
              <a:avLst/>
            </a:prstGeom>
          </p:spPr>
        </p:pic>
        <p:pic>
          <p:nvPicPr>
            <p:cNvPr id="2060" name="Picture 12" descr="https://derickrethans.nl/images/content/xdebug_logo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85293" y="3703363"/>
              <a:ext cx="1905000" cy="11144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8896553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4684799" cy="5570355"/>
          </a:xfrm>
        </p:spPr>
        <p:txBody>
          <a:bodyPr/>
          <a:lstStyle/>
          <a:p>
            <a:r>
              <a:rPr lang="en-US" dirty="0"/>
              <a:t>PHP uses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</a:rPr>
              <a:t>XDebug</a:t>
            </a:r>
            <a:r>
              <a:rPr lang="en-US" dirty="0"/>
              <a:t> extension to enable code debugging</a:t>
            </a:r>
          </a:p>
          <a:p>
            <a:pPr>
              <a:spcBef>
                <a:spcPts val="1800"/>
              </a:spcBef>
            </a:pPr>
            <a:r>
              <a:rPr lang="en-US" dirty="0"/>
              <a:t>Check whether </a:t>
            </a:r>
            <a:r>
              <a:rPr lang="en-US" noProof="1"/>
              <a:t>XDebug</a:t>
            </a:r>
            <a:r>
              <a:rPr lang="en-US" dirty="0"/>
              <a:t> is installed by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phpinfo()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XDebug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0958" y="1295400"/>
            <a:ext cx="5229225" cy="15144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2531" y="3352800"/>
            <a:ext cx="6226080" cy="2895851"/>
          </a:xfrm>
          <a:prstGeom prst="rect">
            <a:avLst/>
          </a:prstGeom>
        </p:spPr>
      </p:pic>
      <p:sp>
        <p:nvSpPr>
          <p:cNvPr id="7" name="Down Arrow 6"/>
          <p:cNvSpPr/>
          <p:nvPr/>
        </p:nvSpPr>
        <p:spPr>
          <a:xfrm>
            <a:off x="8283170" y="2929935"/>
            <a:ext cx="304800" cy="31432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11018297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r>
              <a:rPr lang="en-US" sz="3200" dirty="0"/>
              <a:t>What is XAMPP</a:t>
            </a:r>
          </a:p>
          <a:p>
            <a:pPr lvl="1"/>
            <a:r>
              <a:rPr lang="en-US" sz="3000" dirty="0"/>
              <a:t>Installing and Configuring</a:t>
            </a:r>
            <a:br>
              <a:rPr lang="en-US" sz="3000" dirty="0"/>
            </a:br>
            <a:r>
              <a:rPr lang="en-US" sz="3000" dirty="0"/>
              <a:t>XAMPP on Windows</a:t>
            </a:r>
          </a:p>
          <a:p>
            <a:r>
              <a:rPr lang="en-US" sz="3200" dirty="0"/>
              <a:t>MySQL and </a:t>
            </a:r>
            <a:r>
              <a:rPr lang="en-US" sz="3200" noProof="1"/>
              <a:t>phpMyAdmin</a:t>
            </a:r>
          </a:p>
          <a:p>
            <a:r>
              <a:rPr lang="en-US" sz="3200" dirty="0"/>
              <a:t>PHP IDEs</a:t>
            </a:r>
          </a:p>
          <a:p>
            <a:pPr lvl="1"/>
            <a:r>
              <a:rPr lang="en-US" sz="3000" noProof="1"/>
              <a:t>phpStorm</a:t>
            </a:r>
            <a:r>
              <a:rPr lang="en-US" sz="3000" dirty="0"/>
              <a:t>, Eclipse, NetBeans</a:t>
            </a:r>
          </a:p>
          <a:p>
            <a:r>
              <a:rPr lang="en-US" sz="3200" dirty="0"/>
              <a:t>Debugging PHP with </a:t>
            </a:r>
            <a:r>
              <a:rPr lang="en-US" sz="3200" noProof="1"/>
              <a:t>XDebug</a:t>
            </a:r>
          </a:p>
          <a:p>
            <a:pPr lvl="1"/>
            <a:r>
              <a:rPr lang="en-US" sz="3000" dirty="0"/>
              <a:t>Configuring </a:t>
            </a:r>
            <a:r>
              <a:rPr lang="en-US" sz="3000" noProof="1"/>
              <a:t>XDebug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026" name="Picture 2" descr="http://www.graphicsfuel.com/wp-content/uploads/2012/07/books-icon-51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13412" y="1485512"/>
            <a:ext cx="2180390" cy="2180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0646" y="1600200"/>
            <a:ext cx="3164556" cy="408046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612" y="4267200"/>
            <a:ext cx="1484560" cy="1700578"/>
          </a:xfrm>
          <a:prstGeom prst="roundRect">
            <a:avLst>
              <a:gd name="adj" fmla="val 2840"/>
            </a:avLst>
          </a:prstGeom>
        </p:spPr>
      </p:pic>
    </p:spTree>
    <p:extLst>
      <p:ext uri="{BB962C8B-B14F-4D97-AF65-F5344CB8AC3E}">
        <p14:creationId xmlns:p14="http://schemas.microsoft.com/office/powerpoint/2010/main" val="13786839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 for </a:t>
            </a:r>
            <a:r>
              <a:rPr lang="en-US" noProof="1"/>
              <a:t>XDebug with phpinfo()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3812" y="1095752"/>
            <a:ext cx="9353550" cy="5429250"/>
          </a:xfrm>
          <a:prstGeom prst="rect">
            <a:avLst/>
          </a:prstGeom>
        </p:spPr>
      </p:pic>
      <p:sp>
        <p:nvSpPr>
          <p:cNvPr id="6" name="AutoShape 7"/>
          <p:cNvSpPr>
            <a:spLocks noChangeArrowheads="1"/>
          </p:cNvSpPr>
          <p:nvPr/>
        </p:nvSpPr>
        <p:spPr bwMode="auto">
          <a:xfrm>
            <a:off x="7313612" y="2286000"/>
            <a:ext cx="3671206" cy="1055914"/>
          </a:xfrm>
          <a:prstGeom prst="wedgeRoundRectCallout">
            <a:avLst>
              <a:gd name="adj1" fmla="val -67770"/>
              <a:gd name="adj2" fmla="val -39702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XDebug</a:t>
            </a: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extenstion is shown in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phpinfo()</a:t>
            </a:r>
          </a:p>
        </p:txBody>
      </p:sp>
    </p:spTree>
    <p:extLst>
      <p:ext uri="{BB962C8B-B14F-4D97-AF65-F5344CB8AC3E}">
        <p14:creationId xmlns:p14="http://schemas.microsoft.com/office/powerpoint/2010/main" val="880888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Download </a:t>
            </a:r>
            <a:r>
              <a:rPr lang="en-US" noProof="1"/>
              <a:t>XDebug</a:t>
            </a:r>
            <a:r>
              <a:rPr lang="en-US" dirty="0"/>
              <a:t> for PHP 7 from </a:t>
            </a:r>
            <a:r>
              <a:rPr lang="en-US" dirty="0">
                <a:hlinkClick r:id="rId2"/>
              </a:rPr>
              <a:t>https://xdebug.org</a:t>
            </a:r>
            <a:endParaRPr lang="en-US" dirty="0"/>
          </a:p>
          <a:p>
            <a:pPr lvl="1"/>
            <a:r>
              <a:rPr lang="en-US" dirty="0"/>
              <a:t>XAMPP is 32-bit, so use the 32-bit version, thread-safe (TS)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php_xdebug-2.4.0-7.0-vc14.dll</a:t>
            </a:r>
          </a:p>
          <a:p>
            <a:pPr>
              <a:spcBef>
                <a:spcPts val="1800"/>
              </a:spcBef>
            </a:pPr>
            <a:r>
              <a:rPr lang="en-US" dirty="0"/>
              <a:t>Save it in</a:t>
            </a:r>
            <a:r>
              <a:rPr lang="bg-BG" dirty="0"/>
              <a:t> </a:t>
            </a:r>
            <a:r>
              <a:rPr lang="en-US" dirty="0"/>
              <a:t>your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php/ext</a:t>
            </a:r>
            <a:br>
              <a:rPr lang="en-US" dirty="0"/>
            </a:br>
            <a:r>
              <a:rPr lang="en-US" dirty="0"/>
              <a:t>directory, e.g.</a:t>
            </a:r>
            <a:br>
              <a:rPr lang="en-US" dirty="0"/>
            </a:b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c:\xampp\php\ext</a:t>
            </a:r>
            <a:r>
              <a:rPr lang="en-US" dirty="0"/>
              <a:t> </a:t>
            </a:r>
          </a:p>
          <a:p>
            <a:pPr lvl="1"/>
            <a:endParaRPr lang="en-US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Download </a:t>
            </a:r>
            <a:r>
              <a:rPr lang="en-US" noProof="1"/>
              <a:t>XDebug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9924" y="3306184"/>
            <a:ext cx="5948995" cy="3018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3366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375999" cy="5570355"/>
          </a:xfrm>
        </p:spPr>
        <p:txBody>
          <a:bodyPr/>
          <a:lstStyle/>
          <a:p>
            <a:r>
              <a:rPr lang="en-US" dirty="0"/>
              <a:t>Add the following lines to your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php.ini</a:t>
            </a:r>
          </a:p>
          <a:p>
            <a:pPr lvl="1"/>
            <a:r>
              <a:rPr lang="en-US" dirty="0"/>
              <a:t>Typically its is located at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c:\xampp\php\php.ini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Enable the </a:t>
            </a:r>
            <a:r>
              <a:rPr lang="en-US" noProof="1"/>
              <a:t>XDebug</a:t>
            </a:r>
            <a:r>
              <a:rPr lang="en-US" dirty="0"/>
              <a:t> Extension in php.ini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6140" y="2568872"/>
            <a:ext cx="6317672" cy="2249818"/>
          </a:xfrm>
          <a:prstGeom prst="rect">
            <a:avLst/>
          </a:prstGeom>
        </p:spPr>
      </p:pic>
      <p:sp>
        <p:nvSpPr>
          <p:cNvPr id="7" name="Text Placeholder 5"/>
          <p:cNvSpPr txBox="1">
            <a:spLocks/>
          </p:cNvSpPr>
          <p:nvPr/>
        </p:nvSpPr>
        <p:spPr>
          <a:xfrm>
            <a:off x="531814" y="5048656"/>
            <a:ext cx="11125198" cy="141843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600" b="1" spc="-10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[XDebug]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600" b="1" spc="-10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zend_extension</a:t>
            </a:r>
            <a:r>
              <a:rPr lang="it-IT" sz="2600" b="1" spc="-10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it-IT" sz="2600" b="1" spc="-10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</a:t>
            </a:r>
            <a:r>
              <a:rPr lang="it-IT" sz="2600" b="1" spc="-10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it-IT" sz="2600" b="1" spc="-10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"C:\xampp\php\ext\php_xdebug-2.4.0-7.0-vc14.dll"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600" b="1" spc="-10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xdebug.remote_enable</a:t>
            </a:r>
            <a:r>
              <a:rPr lang="it-IT" sz="2600" b="1" spc="-10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it-IT" sz="2600" b="1" spc="-10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</a:t>
            </a:r>
            <a:r>
              <a:rPr lang="it-IT" sz="2600" b="1" spc="-10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it-IT" sz="2600" b="1" spc="-10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4118586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Changes in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php.ini</a:t>
            </a:r>
            <a:r>
              <a:rPr lang="en-US" dirty="0"/>
              <a:t> require Apache Web server restart!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Restart Apache and Your IDE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3645" y="1981200"/>
            <a:ext cx="5958358" cy="20669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3645" y="4355012"/>
            <a:ext cx="5958358" cy="2045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7802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 Again for </a:t>
            </a:r>
            <a:r>
              <a:rPr lang="en-US" noProof="1"/>
              <a:t>XDebug with phpinfo()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3812" y="1095752"/>
            <a:ext cx="9353550" cy="542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485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your project in the Apache document root</a:t>
            </a:r>
          </a:p>
          <a:p>
            <a:pPr lvl="1"/>
            <a:r>
              <a:rPr lang="en-US" dirty="0"/>
              <a:t>E.g.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c:\xampp\htdocs\MyProject</a:t>
            </a:r>
          </a:p>
          <a:p>
            <a:pPr>
              <a:spcBef>
                <a:spcPts val="1200"/>
              </a:spcBef>
            </a:pPr>
            <a:r>
              <a:rPr lang="en-US" dirty="0"/>
              <a:t>Setup a debug configuration</a:t>
            </a:r>
          </a:p>
          <a:p>
            <a:pPr>
              <a:spcBef>
                <a:spcPts val="1200"/>
              </a:spcBef>
            </a:pPr>
            <a:r>
              <a:rPr lang="en-US" dirty="0"/>
              <a:t>Configure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Apache XAMPP</a:t>
            </a:r>
            <a:br>
              <a:rPr lang="en-US" b="1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dirty="0"/>
              <a:t>as Web server</a:t>
            </a:r>
          </a:p>
          <a:p>
            <a:pPr lvl="1"/>
            <a:r>
              <a:rPr lang="en-US" dirty="0"/>
              <a:t>Host: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localhost</a:t>
            </a:r>
          </a:p>
          <a:p>
            <a:pPr lvl="1"/>
            <a:r>
              <a:rPr lang="en-US" dirty="0"/>
              <a:t>Port: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80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Debugging in PHP Storm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8005" y="2684832"/>
            <a:ext cx="5540127" cy="3611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646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Put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breakpoints</a:t>
            </a:r>
            <a:r>
              <a:rPr lang="en-US" dirty="0"/>
              <a:t> and run in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debug mode</a:t>
            </a:r>
            <a:r>
              <a:rPr lang="en-US" dirty="0"/>
              <a:t>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Debugging in PHP Storm</a:t>
            </a:r>
            <a:r>
              <a:rPr lang="bg-BG" dirty="0"/>
              <a:t> (2)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9547" y="1928998"/>
            <a:ext cx="8466554" cy="4503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4868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2703599" cy="5570355"/>
          </a:xfrm>
        </p:spPr>
        <p:txBody>
          <a:bodyPr/>
          <a:lstStyle/>
          <a:p>
            <a:r>
              <a:rPr lang="en-US" dirty="0"/>
              <a:t>Enjoy the Debugging Experience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Debugging in PHP Storm (2)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5012" y="1229704"/>
            <a:ext cx="7740266" cy="5247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3021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151121"/>
            <a:ext cx="8113799" cy="5570355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XAMPP</a:t>
            </a:r>
            <a:r>
              <a:rPr lang="en-US" sz="3200" dirty="0"/>
              <a:t> is easy-to-install package holding</a:t>
            </a:r>
          </a:p>
          <a:p>
            <a:pPr lvl="1">
              <a:lnSpc>
                <a:spcPct val="110000"/>
              </a:lnSpc>
            </a:pPr>
            <a:r>
              <a:rPr lang="en-US" sz="3000" dirty="0"/>
              <a:t>PHP + Apache + MySQL + admin panel</a:t>
            </a:r>
          </a:p>
          <a:p>
            <a:pPr>
              <a:lnSpc>
                <a:spcPct val="110000"/>
              </a:lnSpc>
              <a:spcBef>
                <a:spcPts val="1200"/>
              </a:spcBef>
            </a:pPr>
            <a:r>
              <a:rPr lang="en-US" sz="3200" dirty="0"/>
              <a:t>PHP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IDEs</a:t>
            </a:r>
            <a:r>
              <a:rPr lang="en-US" sz="3200" dirty="0"/>
              <a:t> simplify PHP development</a:t>
            </a:r>
          </a:p>
          <a:p>
            <a:pPr lvl="1">
              <a:lnSpc>
                <a:spcPct val="110000"/>
              </a:lnSpc>
            </a:pPr>
            <a:r>
              <a:rPr lang="en-US" sz="3000" noProof="1"/>
              <a:t>phpStorm</a:t>
            </a:r>
            <a:r>
              <a:rPr lang="en-US" sz="3000" dirty="0"/>
              <a:t>, Eclipse / </a:t>
            </a:r>
            <a:r>
              <a:rPr lang="en-US" sz="3000" noProof="1"/>
              <a:t>Aptana</a:t>
            </a:r>
            <a:r>
              <a:rPr lang="en-US" sz="3000" dirty="0"/>
              <a:t>, NetBeans</a:t>
            </a:r>
          </a:p>
          <a:p>
            <a:pPr>
              <a:lnSpc>
                <a:spcPct val="110000"/>
              </a:lnSpc>
              <a:spcBef>
                <a:spcPts val="1200"/>
              </a:spcBef>
            </a:pP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XDebug</a:t>
            </a:r>
            <a:r>
              <a:rPr lang="en-US" sz="3200" dirty="0"/>
              <a:t> can debug PHP scripts</a:t>
            </a:r>
          </a:p>
          <a:p>
            <a:pPr lvl="1">
              <a:lnSpc>
                <a:spcPct val="110000"/>
              </a:lnSpc>
            </a:pPr>
            <a:r>
              <a:rPr lang="en-US" sz="3000" dirty="0"/>
              <a:t>Install </a:t>
            </a:r>
            <a:r>
              <a:rPr lang="en-US" sz="3000" noProof="1"/>
              <a:t>XDebug</a:t>
            </a:r>
            <a:r>
              <a:rPr lang="en-US" sz="3000" dirty="0"/>
              <a:t> extension in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php.ini</a:t>
            </a:r>
          </a:p>
          <a:p>
            <a:pPr>
              <a:lnSpc>
                <a:spcPct val="110000"/>
              </a:lnSpc>
            </a:pPr>
            <a:endParaRPr lang="en-US" sz="3200" dirty="0"/>
          </a:p>
          <a:p>
            <a:pPr>
              <a:lnSpc>
                <a:spcPct val="110000"/>
              </a:lnSpc>
            </a:pPr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</a:t>
            </a:r>
            <a:endParaRPr lang="en-US" dirty="0"/>
          </a:p>
        </p:txBody>
      </p:sp>
      <p:pic>
        <p:nvPicPr>
          <p:cNvPr id="7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4212" y="1447800"/>
            <a:ext cx="3091494" cy="2293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0030" y="4264323"/>
            <a:ext cx="1688420" cy="1934102"/>
          </a:xfrm>
          <a:prstGeom prst="roundRect">
            <a:avLst>
              <a:gd name="adj" fmla="val 2840"/>
            </a:avLst>
          </a:prstGeom>
        </p:spPr>
      </p:pic>
    </p:spTree>
    <p:extLst>
      <p:ext uri="{BB962C8B-B14F-4D97-AF65-F5344CB8AC3E}">
        <p14:creationId xmlns:p14="http://schemas.microsoft.com/office/powerpoint/2010/main" val="39524085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XAMPP: PHP + MySQL Dev Environment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https://softuni.bg/courses/software-technologies</a:t>
            </a:r>
            <a:endParaRPr lang="en-US" dirty="0"/>
          </a:p>
        </p:txBody>
      </p:sp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80612" y="2729472"/>
            <a:ext cx="1726158" cy="932887"/>
          </a:xfrm>
          <a:prstGeom prst="roundRect">
            <a:avLst>
              <a:gd name="adj" fmla="val 2953"/>
            </a:avLst>
          </a:prstGeom>
        </p:spPr>
      </p:pic>
      <p:pic>
        <p:nvPicPr>
          <p:cNvPr id="15" name="Picture 14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2764" y="1295401"/>
            <a:ext cx="1752600" cy="804224"/>
          </a:xfrm>
          <a:prstGeom prst="roundRect">
            <a:avLst>
              <a:gd name="adj" fmla="val 3159"/>
            </a:avLst>
          </a:prstGeom>
        </p:spPr>
      </p:pic>
      <p:pic>
        <p:nvPicPr>
          <p:cNvPr id="17" name="Picture 16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68146" y="1295400"/>
            <a:ext cx="2040956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19" name="Picture 18">
            <a:hlinkClick r:id="rId10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24428" y="1295400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20" name="Picture 19">
            <a:hlinkClick r:id="rId12"/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12764" y="5373443"/>
            <a:ext cx="3352800" cy="849557"/>
          </a:xfrm>
          <a:prstGeom prst="roundRect">
            <a:avLst>
              <a:gd name="adj" fmla="val 3159"/>
            </a:avLst>
          </a:prstGeom>
        </p:spPr>
      </p:pic>
      <p:pic>
        <p:nvPicPr>
          <p:cNvPr id="22" name="Picture 21">
            <a:hlinkClick r:id="rId14"/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358563" y="5373443"/>
            <a:ext cx="2753589" cy="849556"/>
          </a:xfrm>
          <a:prstGeom prst="roundRect">
            <a:avLst>
              <a:gd name="adj" fmla="val 2953"/>
            </a:avLst>
          </a:prstGeom>
        </p:spPr>
      </p:pic>
      <p:pic>
        <p:nvPicPr>
          <p:cNvPr id="23" name="Picture 22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633728" y="5373443"/>
            <a:ext cx="4073042" cy="84955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075612" y="1316222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25" name="Picture 24">
            <a:hlinkClick r:id="rId20"/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713413" y="4251041"/>
            <a:ext cx="5993358" cy="550371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38682936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spcBef>
                <a:spcPts val="1200"/>
              </a:spcBef>
              <a:buNone/>
            </a:pPr>
            <a:r>
              <a:rPr lang="en-US" sz="88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br>
              <a:rPr lang="en-US" sz="6000" b="1" dirty="0"/>
            </a:br>
            <a:r>
              <a:rPr lang="en-US" sz="11500" b="1" dirty="0"/>
              <a:t>#2813</a:t>
            </a:r>
            <a:endParaRPr lang="en-US" sz="6000" b="1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Have a Question?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00573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22592" y="3700180"/>
            <a:ext cx="5540866" cy="193862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6474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Foundation – </a:t>
            </a:r>
            <a:r>
              <a:rPr lang="en-US" sz="3200" noProof="1">
                <a:hlinkClick r:id="rId3"/>
              </a:rPr>
              <a:t>softuni.org</a:t>
            </a:r>
            <a:endParaRPr lang="en-US" sz="32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title="Software University">
            <a:hlinkClick r:id="rId4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214" b="7214"/>
          <a:stretch/>
        </p:blipFill>
        <p:spPr>
          <a:xfrm>
            <a:off x="9659438" y="1594686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10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title="Software University Videos @ YouTube">
            <a:hlinkClick r:id="rId6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7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813548" y="3098209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2416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4834376"/>
            <a:ext cx="8938472" cy="820600"/>
          </a:xfrm>
        </p:spPr>
        <p:txBody>
          <a:bodyPr/>
          <a:lstStyle/>
          <a:p>
            <a:r>
              <a:rPr lang="en-US" dirty="0"/>
              <a:t>XAMPP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446212" y="5712544"/>
            <a:ext cx="8938472" cy="688256"/>
          </a:xfrm>
        </p:spPr>
        <p:txBody>
          <a:bodyPr/>
          <a:lstStyle/>
          <a:p>
            <a:r>
              <a:rPr lang="en-US" dirty="0"/>
              <a:t>Install and Configure XAMPP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6412" y="762000"/>
            <a:ext cx="4777528" cy="37045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412" y="1069425"/>
            <a:ext cx="1973704" cy="2400452"/>
          </a:xfrm>
          <a:prstGeom prst="roundRect">
            <a:avLst>
              <a:gd name="adj" fmla="val 2374"/>
            </a:avLst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9811" y="1826562"/>
            <a:ext cx="4170573" cy="2897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1171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04747" lvl="1" indent="-304747">
              <a:lnSpc>
                <a:spcPct val="110000"/>
              </a:lnSpc>
              <a:buClr>
                <a:srgbClr val="F2B254"/>
              </a:buClr>
              <a:buSzPct val="100000"/>
            </a:pPr>
            <a:r>
              <a:rPr lang="en-US" dirty="0">
                <a:solidFill>
                  <a:srgbClr val="F3BE60"/>
                </a:solidFill>
                <a:latin typeface="Calibri (Body)"/>
                <a:cs typeface="Consolas" panose="020B0609020204030204" pitchFamily="49" charset="0"/>
              </a:rPr>
              <a:t>XAMPP</a:t>
            </a:r>
            <a:r>
              <a:rPr lang="en-US" dirty="0">
                <a:solidFill>
                  <a:srgbClr val="FDF4E3"/>
                </a:solidFill>
                <a:latin typeface="Calibri (Body)"/>
                <a:cs typeface="Consolas" panose="020B0609020204030204" pitchFamily="49" charset="0"/>
              </a:rPr>
              <a:t> </a:t>
            </a:r>
            <a:r>
              <a:rPr lang="en-US" noProof="1">
                <a:solidFill>
                  <a:srgbClr val="FDF4E3"/>
                </a:solidFill>
                <a:latin typeface="Calibri (Body)"/>
                <a:cs typeface="Consolas" panose="020B0609020204030204" pitchFamily="49" charset="0"/>
              </a:rPr>
              <a:t>(/ˈzæmp/ or /ˈɛks.æmp/)</a:t>
            </a:r>
          </a:p>
          <a:p>
            <a:pPr marL="609494" lvl="2" indent="-304747">
              <a:lnSpc>
                <a:spcPct val="110000"/>
              </a:lnSpc>
              <a:buClr>
                <a:srgbClr val="F2B254"/>
              </a:buClr>
              <a:buSzPct val="100000"/>
            </a:pPr>
            <a:r>
              <a:rPr lang="en-US" dirty="0">
                <a:solidFill>
                  <a:srgbClr val="FDF4E3"/>
                </a:solidFill>
                <a:latin typeface="Calibri (Body)"/>
                <a:cs typeface="Consolas" panose="020B0609020204030204" pitchFamily="49" charset="0"/>
              </a:rPr>
              <a:t>PHP + MySQL + Apache + tools</a:t>
            </a:r>
          </a:p>
          <a:p>
            <a:pPr marL="609494" lvl="2" indent="-304747">
              <a:lnSpc>
                <a:spcPct val="110000"/>
              </a:lnSpc>
              <a:buClr>
                <a:srgbClr val="F2B254"/>
              </a:buClr>
              <a:buSzPct val="100000"/>
            </a:pPr>
            <a:r>
              <a:rPr lang="en-US" dirty="0">
                <a:solidFill>
                  <a:srgbClr val="FDF4E3"/>
                </a:solidFill>
                <a:latin typeface="Calibri (Body)"/>
                <a:cs typeface="Consolas" panose="020B0609020204030204" pitchFamily="49" charset="0"/>
              </a:rPr>
              <a:t>Free, open source software package</a:t>
            </a:r>
          </a:p>
          <a:p>
            <a:pPr marL="609494" lvl="2" indent="-304747">
              <a:lnSpc>
                <a:spcPct val="110000"/>
              </a:lnSpc>
              <a:buClr>
                <a:srgbClr val="F2B254"/>
              </a:buClr>
              <a:buSzPct val="100000"/>
            </a:pPr>
            <a:r>
              <a:rPr lang="en-US" dirty="0">
                <a:solidFill>
                  <a:srgbClr val="FDF4E3"/>
                </a:solidFill>
                <a:latin typeface="Calibri (Body)"/>
                <a:cs typeface="Consolas" panose="020B0609020204030204" pitchFamily="49" charset="0"/>
              </a:rPr>
              <a:t>Runs on Windows, Linux and Mac OS X</a:t>
            </a:r>
          </a:p>
          <a:p>
            <a:pPr marL="609494" lvl="2" indent="-304747">
              <a:lnSpc>
                <a:spcPct val="110000"/>
              </a:lnSpc>
              <a:buClr>
                <a:srgbClr val="F2B254"/>
              </a:buClr>
              <a:buSzPct val="100000"/>
            </a:pPr>
            <a:r>
              <a:rPr lang="en-US" dirty="0">
                <a:solidFill>
                  <a:srgbClr val="F3BE60"/>
                </a:solidFill>
                <a:latin typeface="Calibri (Body)"/>
                <a:cs typeface="Consolas" panose="020B0609020204030204" pitchFamily="49" charset="0"/>
              </a:rPr>
              <a:t>Apache</a:t>
            </a:r>
            <a:r>
              <a:rPr lang="en-US" dirty="0">
                <a:solidFill>
                  <a:srgbClr val="FDF4E3"/>
                </a:solidFill>
                <a:latin typeface="Calibri (Body)"/>
                <a:cs typeface="Consolas" panose="020B0609020204030204" pitchFamily="49" charset="0"/>
              </a:rPr>
              <a:t> Web server + OpenSSL</a:t>
            </a:r>
          </a:p>
          <a:p>
            <a:pPr marL="609494" lvl="2" indent="-304747">
              <a:lnSpc>
                <a:spcPct val="110000"/>
              </a:lnSpc>
              <a:buClr>
                <a:srgbClr val="F2B254"/>
              </a:buClr>
              <a:buSzPct val="100000"/>
            </a:pPr>
            <a:r>
              <a:rPr lang="en-US" dirty="0">
                <a:solidFill>
                  <a:srgbClr val="F3BE60"/>
                </a:solidFill>
                <a:latin typeface="Calibri (Body)"/>
                <a:cs typeface="Consolas" panose="020B0609020204030204" pitchFamily="49" charset="0"/>
              </a:rPr>
              <a:t>MySQL</a:t>
            </a:r>
            <a:r>
              <a:rPr lang="en-US" dirty="0">
                <a:solidFill>
                  <a:srgbClr val="FDF4E3"/>
                </a:solidFill>
                <a:latin typeface="Calibri (Body)"/>
                <a:cs typeface="Consolas" panose="020B0609020204030204" pitchFamily="49" charset="0"/>
              </a:rPr>
              <a:t> database +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Calibri (Body)"/>
                <a:cs typeface="Consolas" panose="020B0609020204030204" pitchFamily="49" charset="0"/>
              </a:rPr>
              <a:t>phpMyAdmin</a:t>
            </a:r>
          </a:p>
          <a:p>
            <a:pPr marL="609494" lvl="2" indent="-304747">
              <a:lnSpc>
                <a:spcPct val="110000"/>
              </a:lnSpc>
              <a:buClr>
                <a:srgbClr val="F2B254"/>
              </a:buClr>
              <a:buSzPct val="100000"/>
            </a:pPr>
            <a:r>
              <a:rPr lang="en-US" dirty="0">
                <a:solidFill>
                  <a:srgbClr val="FDF4E3"/>
                </a:solidFill>
                <a:latin typeface="Calibri (Body)"/>
                <a:cs typeface="Consolas" panose="020B0609020204030204" pitchFamily="49" charset="0"/>
              </a:rPr>
              <a:t>Scripting languages: </a:t>
            </a:r>
            <a:r>
              <a:rPr lang="en-US" dirty="0">
                <a:solidFill>
                  <a:srgbClr val="F3BE60"/>
                </a:solidFill>
                <a:latin typeface="Calibri (Body)"/>
                <a:cs typeface="Consolas" panose="020B0609020204030204" pitchFamily="49" charset="0"/>
              </a:rPr>
              <a:t>PHP</a:t>
            </a:r>
            <a:r>
              <a:rPr lang="en-US" dirty="0">
                <a:solidFill>
                  <a:srgbClr val="FDF4E3"/>
                </a:solidFill>
                <a:latin typeface="Calibri (Body)"/>
                <a:cs typeface="Consolas" panose="020B0609020204030204" pitchFamily="49" charset="0"/>
              </a:rPr>
              <a:t> and </a:t>
            </a:r>
            <a:r>
              <a:rPr lang="en-US" dirty="0">
                <a:solidFill>
                  <a:srgbClr val="F3BE60"/>
                </a:solidFill>
                <a:latin typeface="Calibri (Body)"/>
                <a:cs typeface="Consolas" panose="020B0609020204030204" pitchFamily="49" charset="0"/>
              </a:rPr>
              <a:t>Perl</a:t>
            </a:r>
          </a:p>
          <a:p>
            <a:pPr marL="609494" lvl="2" indent="-304747">
              <a:lnSpc>
                <a:spcPct val="110000"/>
              </a:lnSpc>
              <a:buClr>
                <a:srgbClr val="F2B254"/>
              </a:buClr>
              <a:buSzPct val="100000"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alibri (Body)"/>
                <a:cs typeface="Consolas" panose="020B0609020204030204" pitchFamily="49" charset="0"/>
              </a:rPr>
              <a:t>Admin panel </a:t>
            </a:r>
            <a:r>
              <a:rPr lang="en-US" dirty="0">
                <a:solidFill>
                  <a:srgbClr val="FDF4E3"/>
                </a:solidFill>
                <a:latin typeface="Calibri (Body)"/>
                <a:cs typeface="Consolas" panose="020B0609020204030204" pitchFamily="49" charset="0"/>
              </a:rPr>
              <a:t>for simplified administration</a:t>
            </a:r>
            <a:endParaRPr lang="en-US" dirty="0">
              <a:solidFill>
                <a:srgbClr val="F3BE60"/>
              </a:solidFill>
              <a:latin typeface="Calibri (Body)"/>
              <a:cs typeface="Consolas" panose="020B0609020204030204" pitchFamily="49" charset="0"/>
            </a:endParaRPr>
          </a:p>
        </p:txBody>
      </p:sp>
      <p:sp>
        <p:nvSpPr>
          <p:cNvPr id="4935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XAMPP</a:t>
            </a:r>
            <a:r>
              <a:rPr lang="bg-BG" dirty="0"/>
              <a:t>?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5212" y="2261901"/>
            <a:ext cx="2507104" cy="3049182"/>
          </a:xfrm>
          <a:prstGeom prst="roundRect">
            <a:avLst>
              <a:gd name="adj" fmla="val 2374"/>
            </a:avLst>
          </a:prstGeom>
        </p:spPr>
      </p:pic>
    </p:spTree>
    <p:extLst>
      <p:ext uri="{BB962C8B-B14F-4D97-AF65-F5344CB8AC3E}">
        <p14:creationId xmlns:p14="http://schemas.microsoft.com/office/powerpoint/2010/main" val="15361554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377413"/>
            <a:ext cx="11804821" cy="53440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Downloading</a:t>
            </a:r>
            <a:r>
              <a:rPr lang="en-US" dirty="0"/>
              <a:t> XAMPP:</a:t>
            </a:r>
          </a:p>
          <a:p>
            <a:pPr lvl="1"/>
            <a:r>
              <a:rPr lang="en-US" b="1" u="sng" dirty="0">
                <a:solidFill>
                  <a:srgbClr val="F3BE60"/>
                </a:solidFill>
                <a:hlinkClick r:id="rId2"/>
              </a:rPr>
              <a:t>https://www.apachefriends.org/download.html</a:t>
            </a:r>
            <a:endParaRPr lang="en-US" b="1" u="sng" dirty="0">
              <a:solidFill>
                <a:srgbClr val="F3BE60"/>
              </a:solidFill>
            </a:endParaRPr>
          </a:p>
          <a:p>
            <a:pPr>
              <a:spcBef>
                <a:spcPts val="1800"/>
              </a:spcBef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Installing</a:t>
            </a:r>
            <a:r>
              <a:rPr lang="en-US" dirty="0"/>
              <a:t> XAMPP for Windows:</a:t>
            </a:r>
          </a:p>
          <a:p>
            <a:pPr lvl="1"/>
            <a:r>
              <a:rPr lang="en-US" dirty="0"/>
              <a:t>Download the installer (run it as administrator)</a:t>
            </a:r>
          </a:p>
          <a:p>
            <a:pPr lvl="1"/>
            <a:r>
              <a:rPr lang="en-US" dirty="0"/>
              <a:t>Usual Windows installation: Next -&gt; Next -&gt; Finish</a:t>
            </a:r>
          </a:p>
          <a:p>
            <a:pPr>
              <a:spcBef>
                <a:spcPts val="1800"/>
              </a:spcBef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Running</a:t>
            </a:r>
            <a:r>
              <a:rPr lang="en-US" dirty="0"/>
              <a:t> XAMPP</a:t>
            </a:r>
          </a:p>
          <a:p>
            <a:pPr lvl="1"/>
            <a:r>
              <a:rPr lang="en-US" dirty="0"/>
              <a:t>XAMPP start as a tray icon</a:t>
            </a: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Download, Install and Run XAMPP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5212" y="1105712"/>
            <a:ext cx="4153329" cy="834777"/>
          </a:xfrm>
          <a:prstGeom prst="roundRect">
            <a:avLst>
              <a:gd name="adj" fmla="val 605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0227" y="3048000"/>
            <a:ext cx="1960585" cy="3250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7757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412" y="13837"/>
            <a:ext cx="9577597" cy="1110780"/>
          </a:xfrm>
        </p:spPr>
        <p:txBody>
          <a:bodyPr>
            <a:normAutofit/>
          </a:bodyPr>
          <a:lstStyle/>
          <a:p>
            <a:r>
              <a:rPr lang="en-US" dirty="0"/>
              <a:t>XAMPP: Collision with Skype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1612" y="1219200"/>
            <a:ext cx="6631816" cy="5109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1201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412" y="13837"/>
            <a:ext cx="9577597" cy="1110780"/>
          </a:xfrm>
        </p:spPr>
        <p:txBody>
          <a:bodyPr>
            <a:normAutofit/>
          </a:bodyPr>
          <a:lstStyle/>
          <a:p>
            <a:r>
              <a:rPr lang="en-US" dirty="0"/>
              <a:t>XAMPP Control Panel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2012" y="1066800"/>
            <a:ext cx="8361251" cy="5400385"/>
          </a:xfrm>
          <a:prstGeom prst="rect">
            <a:avLst/>
          </a:prstGeom>
        </p:spPr>
      </p:pic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6962108" y="550608"/>
            <a:ext cx="1752600" cy="990600"/>
          </a:xfrm>
          <a:prstGeom prst="wedgeRoundRectCallout">
            <a:avLst>
              <a:gd name="adj1" fmla="val -109672"/>
              <a:gd name="adj2" fmla="val 164311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Used TCP ports</a:t>
            </a:r>
          </a:p>
        </p:txBody>
      </p:sp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608012" y="2438400"/>
            <a:ext cx="2192246" cy="1049840"/>
          </a:xfrm>
          <a:prstGeom prst="wedgeRoundRectCallout">
            <a:avLst>
              <a:gd name="adj1" fmla="val 101465"/>
              <a:gd name="adj2" fmla="val -43250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Windows process IDs</a:t>
            </a:r>
          </a:p>
        </p:txBody>
      </p:sp>
      <p:sp>
        <p:nvSpPr>
          <p:cNvPr id="12" name="AutoShape 7"/>
          <p:cNvSpPr>
            <a:spLocks noChangeArrowheads="1"/>
          </p:cNvSpPr>
          <p:nvPr/>
        </p:nvSpPr>
        <p:spPr bwMode="auto">
          <a:xfrm>
            <a:off x="7618412" y="4343400"/>
            <a:ext cx="1828800" cy="1524000"/>
          </a:xfrm>
          <a:prstGeom prst="wedgeRoundRectCallout">
            <a:avLst>
              <a:gd name="adj1" fmla="val -100264"/>
              <a:gd name="adj2" fmla="val -16952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System messages (logs)</a:t>
            </a:r>
          </a:p>
        </p:txBody>
      </p:sp>
    </p:spTree>
    <p:extLst>
      <p:ext uri="{BB962C8B-B14F-4D97-AF65-F5344CB8AC3E}">
        <p14:creationId xmlns:p14="http://schemas.microsoft.com/office/powerpoint/2010/main" val="1747029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Location of public HTML files (document root)</a:t>
            </a:r>
          </a:p>
          <a:p>
            <a:pPr lvl="1"/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./htdocs</a:t>
            </a:r>
            <a:endParaRPr lang="en-US" dirty="0"/>
          </a:p>
          <a:p>
            <a:r>
              <a:rPr lang="en-US" dirty="0"/>
              <a:t>Location of Apache Web server</a:t>
            </a:r>
            <a:endParaRPr lang="en-US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./apache</a:t>
            </a:r>
            <a:endParaRPr lang="en-US" dirty="0"/>
          </a:p>
          <a:p>
            <a:r>
              <a:rPr lang="en-US" dirty="0"/>
              <a:t>Location of PHP interpreter</a:t>
            </a:r>
            <a:endParaRPr lang="en-US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./php</a:t>
            </a:r>
            <a:endParaRPr lang="en-US" dirty="0"/>
          </a:p>
          <a:p>
            <a:r>
              <a:rPr lang="en-US" dirty="0"/>
              <a:t>Location of MySQL database server</a:t>
            </a:r>
            <a:endParaRPr lang="en-US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./mysql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XAMPP Directories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7233" y="1226894"/>
            <a:ext cx="1969179" cy="5163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329886"/>
      </p:ext>
    </p:extLst>
  </p:cSld>
  <p:clrMapOvr>
    <a:masterClrMapping/>
  </p:clrMapOvr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1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SoftUni</Template>
  <TotalTime>0</TotalTime>
  <Words>721</Words>
  <Application>Microsoft Office PowerPoint</Application>
  <PresentationFormat>Custom</PresentationFormat>
  <Paragraphs>175</Paragraphs>
  <Slides>31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31</vt:i4>
      </vt:variant>
    </vt:vector>
  </HeadingPairs>
  <TitlesOfParts>
    <vt:vector size="39" baseType="lpstr">
      <vt:lpstr>Arial</vt:lpstr>
      <vt:lpstr>Calibri</vt:lpstr>
      <vt:lpstr>Calibri (Body)</vt:lpstr>
      <vt:lpstr>Consolas</vt:lpstr>
      <vt:lpstr>Wingdings</vt:lpstr>
      <vt:lpstr>Wingdings 2</vt:lpstr>
      <vt:lpstr>SoftUni 16x9</vt:lpstr>
      <vt:lpstr>1_SoftUni 16x9</vt:lpstr>
      <vt:lpstr>XAMPP</vt:lpstr>
      <vt:lpstr>Table of Contents</vt:lpstr>
      <vt:lpstr>Have a Question?</vt:lpstr>
      <vt:lpstr>XAMPP</vt:lpstr>
      <vt:lpstr>What is XAMPP?</vt:lpstr>
      <vt:lpstr>Download, Install and Run XAMPP</vt:lpstr>
      <vt:lpstr>XAMPP: Collision with Skype</vt:lpstr>
      <vt:lpstr>XAMPP Control Panel</vt:lpstr>
      <vt:lpstr>XAMPP Directories</vt:lpstr>
      <vt:lpstr>XAMPP Configuration Files</vt:lpstr>
      <vt:lpstr>MySQL and phpMyAdmin</vt:lpstr>
      <vt:lpstr>MySQL in XAMPP</vt:lpstr>
      <vt:lpstr>phpMyAdmin</vt:lpstr>
      <vt:lpstr>PHP IDEs</vt:lpstr>
      <vt:lpstr>PHP Storm</vt:lpstr>
      <vt:lpstr>NetBeans for PHP</vt:lpstr>
      <vt:lpstr>Eclipse PDT / Aptana Studio</vt:lpstr>
      <vt:lpstr>Debugging PHP</vt:lpstr>
      <vt:lpstr>XDebug</vt:lpstr>
      <vt:lpstr>Check for XDebug with phpinfo()</vt:lpstr>
      <vt:lpstr>Download XDebug</vt:lpstr>
      <vt:lpstr>Enable the XDebug Extension in php.ini</vt:lpstr>
      <vt:lpstr>Restart Apache and Your IDE</vt:lpstr>
      <vt:lpstr>Check Again for XDebug with phpinfo()</vt:lpstr>
      <vt:lpstr>Debugging in PHP Storm</vt:lpstr>
      <vt:lpstr>Debugging in PHP Storm (2)</vt:lpstr>
      <vt:lpstr>Debugging in PHP Storm (2)</vt:lpstr>
      <vt:lpstr>Summary</vt:lpstr>
      <vt:lpstr>XAMPP: PHP + MySQL Dev Environment</vt:lpstr>
      <vt:lpstr>License</vt:lpstr>
      <vt:lpstr>Free Trainings @ Software University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XAMPP</dc:title>
  <dc:subject>PHP and MySQL Course</dc:subject>
  <dc:creator/>
  <cp:keywords>XAMPP, PHP, MySQL, Apache, phpMyAdmin</cp:keywords>
  <dc:description>https://softuni.bg/courses/software-technologies</dc:description>
  <cp:lastModifiedBy/>
  <cp:revision>1</cp:revision>
  <dcterms:created xsi:type="dcterms:W3CDTF">2014-01-02T17:00:34Z</dcterms:created>
  <dcterms:modified xsi:type="dcterms:W3CDTF">2016-06-28T11:11:31Z</dcterms:modified>
  <cp:category>PHP, Web Development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